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handoutMasterIdLst>
    <p:handoutMasterId r:id="rId11"/>
  </p:handoutMasterIdLst>
  <p:sldIdLst>
    <p:sldId id="256" r:id="rId2"/>
    <p:sldId id="257" r:id="rId3"/>
    <p:sldId id="258" r:id="rId4"/>
    <p:sldId id="259" r:id="rId5"/>
    <p:sldId id="262" r:id="rId6"/>
    <p:sldId id="260" r:id="rId7"/>
    <p:sldId id="261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588"/>
    <p:restoredTop sz="92932"/>
  </p:normalViewPr>
  <p:slideViewPr>
    <p:cSldViewPr snapToGrid="0" snapToObjects="1">
      <p:cViewPr varScale="1">
        <p:scale>
          <a:sx n="110" d="100"/>
          <a:sy n="110" d="100"/>
        </p:scale>
        <p:origin x="55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C7D77A8-583B-A049-8CCD-F3B863BC764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AB1E3B1-D336-8442-90F0-2D302457F96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9D75ED-D70F-124F-B8D1-704B55110758}" type="datetimeFigureOut">
              <a:rPr lang="en-US" smtClean="0"/>
              <a:t>9/15/18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CD691F-5494-884C-98AA-F6FA33F1152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DC9AA6-F5D3-124E-BEA9-46470E2B98E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40F008-AB78-6A4F-961A-55500A69B1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5993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9/15/18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9/15/18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9/15/18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9/15/18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9/15/18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9/15/18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9/15/18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9/15/18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9/15/18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9/15/18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9/15/18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9/15/18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9/15/18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9/15/18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9/15/18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9/15/18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9/15/18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9/15/18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mailto:tigertech@sharonsd.org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3187C5-DE15-2143-8F30-417E81A90DE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Core Values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E2AD4B-7A8D-A14F-A037-64797AD1B26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Brainstem Barn</a:t>
            </a:r>
          </a:p>
          <a:p>
            <a:r>
              <a:rPr lang="en-US" dirty="0"/>
              <a:t>September 15, 2018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148E08B-49C5-A749-A0F0-74BD2F5699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0359" y="2424892"/>
            <a:ext cx="2290575" cy="196914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48F3ECC-9BD9-5A45-9BDB-BA8CE058D6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681" y="2424892"/>
            <a:ext cx="2290575" cy="1992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6897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1EB6BF-2630-EB4F-818B-7A8B33412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FIRST</a:t>
            </a:r>
            <a:r>
              <a:rPr lang="en-US" dirty="0"/>
              <a:t> Core Values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6FCF8-85B2-8841-A096-8CBADAE526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2"/>
            <a:ext cx="10503494" cy="408737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3000" b="1" dirty="0"/>
              <a:t>We express the </a:t>
            </a:r>
            <a:r>
              <a:rPr lang="en-US" sz="3000" b="1" i="1" dirty="0"/>
              <a:t>FIRST </a:t>
            </a:r>
            <a:r>
              <a:rPr lang="en-US" sz="3000" b="1" dirty="0"/>
              <a:t>philosophies of </a:t>
            </a:r>
            <a:r>
              <a:rPr lang="en-US" sz="3000" b="1" i="1" dirty="0"/>
              <a:t>Gracious Professionalism</a:t>
            </a:r>
            <a:r>
              <a:rPr lang="en-US" sz="3000" b="1" dirty="0"/>
              <a:t> and </a:t>
            </a:r>
            <a:r>
              <a:rPr lang="en-US" sz="3000" b="1" i="1" dirty="0" err="1"/>
              <a:t>Coopertition</a:t>
            </a:r>
            <a:r>
              <a:rPr lang="en-US" sz="3000" b="1" dirty="0"/>
              <a:t> through our Core Values:</a:t>
            </a:r>
          </a:p>
          <a:p>
            <a:r>
              <a:rPr lang="en-US" sz="3000" b="1" dirty="0"/>
              <a:t>Discovery:</a:t>
            </a:r>
            <a:r>
              <a:rPr lang="en-US" sz="3000" i="1" dirty="0"/>
              <a:t> We explore new skills and ideas.</a:t>
            </a:r>
            <a:endParaRPr lang="en-US" sz="3000" dirty="0"/>
          </a:p>
          <a:p>
            <a:r>
              <a:rPr lang="en-US" sz="3000" b="1" dirty="0"/>
              <a:t>Innovation: </a:t>
            </a:r>
            <a:r>
              <a:rPr lang="en-US" sz="3000" i="1" dirty="0"/>
              <a:t>We use creativity and persistence to solve problems.</a:t>
            </a:r>
            <a:endParaRPr lang="en-US" sz="3000" dirty="0"/>
          </a:p>
          <a:p>
            <a:r>
              <a:rPr lang="en-US" sz="3000" b="1" dirty="0"/>
              <a:t>Impact:</a:t>
            </a:r>
            <a:r>
              <a:rPr lang="en-US" sz="3000" i="1" dirty="0"/>
              <a:t>  We apply what we learn to improve our world.</a:t>
            </a:r>
            <a:endParaRPr lang="en-US" sz="3000" dirty="0"/>
          </a:p>
          <a:p>
            <a:r>
              <a:rPr lang="en-US" sz="3000" b="1" dirty="0"/>
              <a:t>Inclusion: </a:t>
            </a:r>
            <a:r>
              <a:rPr lang="en-US" sz="3000" i="1" dirty="0"/>
              <a:t>We respect each other and embrace our differences.</a:t>
            </a:r>
            <a:endParaRPr lang="en-US" sz="3000" dirty="0"/>
          </a:p>
          <a:p>
            <a:r>
              <a:rPr lang="en-US" sz="3000" b="1" dirty="0"/>
              <a:t>Teamwork: </a:t>
            </a:r>
            <a:r>
              <a:rPr lang="en-US" sz="3000" i="1" dirty="0"/>
              <a:t>We are stronger when we work together.</a:t>
            </a:r>
            <a:endParaRPr lang="en-US" sz="3000" dirty="0"/>
          </a:p>
          <a:p>
            <a:r>
              <a:rPr lang="en-US" sz="3000" b="1" dirty="0"/>
              <a:t>Fun: </a:t>
            </a:r>
            <a:r>
              <a:rPr lang="en-US" sz="3000" i="1" dirty="0"/>
              <a:t>We enjoy and celebrate what we do!</a:t>
            </a:r>
            <a:endParaRPr lang="en-US" sz="3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47137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99AB0D-4E5B-0946-A6D7-E86E5BDADD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Core Values Rubric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DA09A9D-7E35-134E-94FE-24AB7A060B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31826" y="874"/>
            <a:ext cx="5071804" cy="7069109"/>
          </a:xfrm>
        </p:spPr>
      </p:pic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34970EC1-9B5C-7C43-8DC4-4D3593D58756}"/>
              </a:ext>
            </a:extLst>
          </p:cNvPr>
          <p:cNvSpPr txBox="1">
            <a:spLocks/>
          </p:cNvSpPr>
          <p:nvPr/>
        </p:nvSpPr>
        <p:spPr>
          <a:xfrm>
            <a:off x="489407" y="2105749"/>
            <a:ext cx="5668325" cy="4964234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sz="3600" dirty="0"/>
              <a:t>Know the rubric</a:t>
            </a:r>
          </a:p>
          <a:p>
            <a:pPr lvl="1">
              <a:defRPr/>
            </a:pPr>
            <a:r>
              <a:rPr lang="en-US" sz="3200" b="1" dirty="0"/>
              <a:t>Inspiration</a:t>
            </a:r>
          </a:p>
          <a:p>
            <a:pPr lvl="2">
              <a:defRPr/>
            </a:pPr>
            <a:r>
              <a:rPr lang="en-US" sz="2800" dirty="0"/>
              <a:t>Discovery</a:t>
            </a:r>
          </a:p>
          <a:p>
            <a:pPr lvl="2">
              <a:defRPr/>
            </a:pPr>
            <a:r>
              <a:rPr lang="en-US" sz="2800" dirty="0"/>
              <a:t>Team Spirit</a:t>
            </a:r>
          </a:p>
          <a:p>
            <a:pPr lvl="2">
              <a:defRPr/>
            </a:pPr>
            <a:r>
              <a:rPr lang="en-US" sz="2800" dirty="0"/>
              <a:t>Integration</a:t>
            </a:r>
          </a:p>
          <a:p>
            <a:pPr lvl="1">
              <a:defRPr/>
            </a:pPr>
            <a:r>
              <a:rPr lang="en-US" sz="3200" b="1" dirty="0"/>
              <a:t>Teamwork</a:t>
            </a:r>
          </a:p>
          <a:p>
            <a:pPr lvl="2">
              <a:defRPr/>
            </a:pPr>
            <a:r>
              <a:rPr lang="en-US" sz="2800" dirty="0"/>
              <a:t>Effectiveness</a:t>
            </a:r>
          </a:p>
          <a:p>
            <a:pPr lvl="2">
              <a:defRPr/>
            </a:pPr>
            <a:r>
              <a:rPr lang="en-US" sz="2800" dirty="0"/>
              <a:t>Efficiency</a:t>
            </a:r>
          </a:p>
          <a:p>
            <a:pPr lvl="2">
              <a:defRPr/>
            </a:pPr>
            <a:r>
              <a:rPr lang="en-US" sz="2800" dirty="0"/>
              <a:t>Kids Do the Work</a:t>
            </a:r>
          </a:p>
          <a:p>
            <a:pPr lvl="1">
              <a:defRPr/>
            </a:pPr>
            <a:r>
              <a:rPr lang="en-US" sz="3200" b="1" dirty="0"/>
              <a:t>Gracious Professionalism</a:t>
            </a:r>
          </a:p>
          <a:p>
            <a:pPr lvl="2">
              <a:defRPr/>
            </a:pPr>
            <a:r>
              <a:rPr lang="en-US" sz="2800" dirty="0"/>
              <a:t>Inclusion</a:t>
            </a:r>
          </a:p>
          <a:p>
            <a:pPr lvl="2">
              <a:defRPr/>
            </a:pPr>
            <a:r>
              <a:rPr lang="en-US" sz="2800" dirty="0"/>
              <a:t>Respect</a:t>
            </a:r>
          </a:p>
          <a:p>
            <a:pPr lvl="2">
              <a:defRPr/>
            </a:pPr>
            <a:r>
              <a:rPr lang="en-US" sz="2800" dirty="0" err="1"/>
              <a:t>Coopertition</a:t>
            </a:r>
            <a:r>
              <a:rPr lang="en-US" sz="2800" dirty="0"/>
              <a:t> </a:t>
            </a:r>
          </a:p>
          <a:p>
            <a:pPr lvl="2">
              <a:defRPr/>
            </a:pP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663116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2BECBA-036E-4C48-9A4F-13681977EC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FLL Mission Patch- Team Spirit/Identity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398D3D-0153-4844-A57B-32A9C7D7C9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2"/>
            <a:ext cx="10627016" cy="4286951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sz="3800" dirty="0"/>
              <a:t>THINK ABOUT IT!  </a:t>
            </a:r>
          </a:p>
          <a:p>
            <a:r>
              <a:rPr lang="en-US" sz="3800" dirty="0"/>
              <a:t>What does you team represent? </a:t>
            </a:r>
          </a:p>
          <a:p>
            <a:r>
              <a:rPr lang="en-US" sz="3800" dirty="0"/>
              <a:t>What is your team known for? </a:t>
            </a:r>
          </a:p>
          <a:p>
            <a:r>
              <a:rPr lang="en-US" sz="3800" dirty="0"/>
              <a:t>How is your team involved in the community or with other FLL teams?</a:t>
            </a:r>
          </a:p>
          <a:p>
            <a:r>
              <a:rPr lang="en-US" sz="3800" dirty="0"/>
              <a:t>Does your team have a logo or colors that mean something? </a:t>
            </a:r>
          </a:p>
          <a:p>
            <a:r>
              <a:rPr lang="en-US" sz="3800" dirty="0"/>
              <a:t>Is your team known for an accessory? </a:t>
            </a:r>
          </a:p>
          <a:p>
            <a:r>
              <a:rPr lang="en-US" sz="3800" dirty="0"/>
              <a:t>Is there a nickname or cheer that your team has?  </a:t>
            </a:r>
          </a:p>
          <a:p>
            <a:pPr marL="0" indent="0">
              <a:buNone/>
            </a:pPr>
            <a:r>
              <a:rPr lang="en-US" dirty="0"/>
              <a:t>		         </a:t>
            </a:r>
          </a:p>
          <a:p>
            <a:pPr marL="0" indent="0" algn="ctr">
              <a:buNone/>
            </a:pPr>
            <a:r>
              <a:rPr lang="en-US" sz="5800" dirty="0"/>
              <a:t>Building a team identify focuses on what a </a:t>
            </a:r>
          </a:p>
          <a:p>
            <a:pPr marL="0" indent="0" algn="ctr">
              <a:buNone/>
            </a:pPr>
            <a:r>
              <a:rPr lang="en-US" sz="5800" dirty="0"/>
              <a:t>team represents. 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09779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756975-212D-9740-942E-484522DCBF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Tiger Techs Mission Patch Example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30D3851A-3234-2A45-B55D-59E4392ECF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11350" y="2018774"/>
            <a:ext cx="4856205" cy="4839226"/>
          </a:xfrm>
        </p:spPr>
      </p:pic>
    </p:spTree>
    <p:extLst>
      <p:ext uri="{BB962C8B-B14F-4D97-AF65-F5344CB8AC3E}">
        <p14:creationId xmlns:p14="http://schemas.microsoft.com/office/powerpoint/2010/main" val="32273553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3B4422-C15C-F841-B3DF-A01A082DE6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FLL Mission Patch- Requirements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42644A-9FBC-944E-8ED6-8CEE9F376B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3"/>
            <a:ext cx="10550387" cy="4251496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Mission patches are used to help identify the goal of the mission. </a:t>
            </a:r>
          </a:p>
          <a:p>
            <a:pPr lvl="1"/>
            <a:r>
              <a:rPr lang="en-US" dirty="0"/>
              <a:t>Every space mission has one or more patches (Apollo, Shuttle, Mars)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b="1" dirty="0"/>
              <a:t>Mission Patch Requirements:  </a:t>
            </a:r>
            <a:endParaRPr lang="en-US" dirty="0"/>
          </a:p>
          <a:p>
            <a:pPr lvl="0"/>
            <a:r>
              <a:rPr lang="en-US" dirty="0"/>
              <a:t>Create patch on either of the templates provided (circle or triangle).</a:t>
            </a:r>
          </a:p>
          <a:p>
            <a:pPr lvl="0"/>
            <a:r>
              <a:rPr lang="en-US" dirty="0"/>
              <a:t>Include the last names of the team members, team name, and team number in the design.</a:t>
            </a:r>
          </a:p>
          <a:p>
            <a:pPr lvl="0"/>
            <a:r>
              <a:rPr lang="en-US" dirty="0"/>
              <a:t>A clear team identity is illustrated on the patch.</a:t>
            </a:r>
          </a:p>
          <a:p>
            <a:pPr lvl="0"/>
            <a:r>
              <a:rPr lang="en-US" dirty="0"/>
              <a:t>Illustration is hand-drawn only.</a:t>
            </a:r>
          </a:p>
          <a:p>
            <a:pPr lvl="0"/>
            <a:r>
              <a:rPr lang="en-US" dirty="0"/>
              <a:t>On the back, clearly print team name, number, and location of team.</a:t>
            </a:r>
          </a:p>
          <a:p>
            <a:pPr lvl="0"/>
            <a:r>
              <a:rPr lang="en-US" dirty="0"/>
              <a:t>One patch per team can be submitted.</a:t>
            </a:r>
          </a:p>
          <a:p>
            <a:pPr lvl="0"/>
            <a:r>
              <a:rPr lang="en-US" dirty="0"/>
              <a:t>Please cut out patch upon submission.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07669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B32AAC-F81A-A043-A3A1-0B7A8FF458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Mission Patch Document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09DBBD2-D327-2448-A88E-5D25052D18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992" y="1834166"/>
            <a:ext cx="4160606" cy="502383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163086D-88ED-C346-A5CE-CFFBC7D04E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7595" y="1834166"/>
            <a:ext cx="3990222" cy="5023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7922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DBFF2B-825B-1441-9AC7-90DA10151F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FLL Mission Patch- Submission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7F3B0B-B143-A041-A88C-F18F7D0919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3"/>
            <a:ext cx="10327203" cy="4388018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Submit original design or color copy on or by December 1, 2018 to be showcased at the Pittsburgh Championship FIRST LEGO League Tournament on December 8, 2018. 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u="sng" dirty="0"/>
              <a:t>Pittsburgh Region/International Teams: 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Submissions must be received by December 1</a:t>
            </a:r>
            <a:r>
              <a:rPr lang="en-US" baseline="30000" dirty="0"/>
              <a:t>st</a:t>
            </a:r>
            <a:r>
              <a:rPr lang="en-US" dirty="0"/>
              <a:t> and can be submitted by: 1.) Mail: </a:t>
            </a:r>
            <a:r>
              <a:rPr lang="en-US" b="1" dirty="0"/>
              <a:t>Case Avenue Elementary School </a:t>
            </a:r>
            <a:endParaRPr lang="en-US" dirty="0"/>
          </a:p>
          <a:p>
            <a:pPr marL="0" indent="0">
              <a:buNone/>
            </a:pPr>
            <a:r>
              <a:rPr lang="en-US" b="1" dirty="0"/>
              <a:t>	Atten: Tiger Techs Robotics Teams</a:t>
            </a:r>
            <a:endParaRPr lang="en-US" dirty="0"/>
          </a:p>
          <a:p>
            <a:pPr marL="0" indent="0">
              <a:buNone/>
            </a:pPr>
            <a:r>
              <a:rPr lang="en-US" b="1" dirty="0"/>
              <a:t>	36 Case Avenue</a:t>
            </a:r>
            <a:endParaRPr lang="en-US" dirty="0"/>
          </a:p>
          <a:p>
            <a:pPr marL="0" indent="0">
              <a:buNone/>
            </a:pPr>
            <a:r>
              <a:rPr lang="en-US" b="1" dirty="0"/>
              <a:t>	Sharon, PA 16146</a:t>
            </a:r>
          </a:p>
          <a:p>
            <a:pPr marL="0" indent="0">
              <a:buNone/>
            </a:pPr>
            <a:r>
              <a:rPr lang="en-US" dirty="0"/>
              <a:t>2. ) Facebook:  Building Blocks for Core Values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3.  Email:  </a:t>
            </a:r>
            <a:r>
              <a:rPr lang="en-US" dirty="0">
                <a:hlinkClick r:id="rId2"/>
              </a:rPr>
              <a:t>tigertech@sharonsd.org</a:t>
            </a:r>
            <a:r>
              <a:rPr lang="en-US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55009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CFCEB-671F-184A-8995-D1E661BC1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Contact Info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E34C71-122A-FB46-AD72-B4D54E514F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en-US" sz="3200" dirty="0"/>
              <a:t>Most of all, remember to have fun!!</a:t>
            </a:r>
          </a:p>
          <a:p>
            <a:pPr marL="0" indent="0" algn="ctr">
              <a:buNone/>
            </a:pPr>
            <a:endParaRPr lang="en-US" sz="3200" dirty="0"/>
          </a:p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en-US" altLang="en-US" sz="3200" dirty="0">
                <a:latin typeface="Calibri Light" panose="020F0302020204030204" pitchFamily="34" charset="0"/>
              </a:rPr>
              <a:t>     </a:t>
            </a:r>
            <a:r>
              <a:rPr lang="en-US" altLang="en-US" sz="3200" u="sng" dirty="0">
                <a:latin typeface="Calibri Light" panose="020F0302020204030204" pitchFamily="34" charset="0"/>
              </a:rPr>
              <a:t>Contact Information</a:t>
            </a:r>
          </a:p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en-US" altLang="en-US" sz="3200" dirty="0">
                <a:latin typeface="Calibri Light" panose="020F0302020204030204" pitchFamily="34" charset="0"/>
              </a:rPr>
              <a:t>     E-mail:  </a:t>
            </a:r>
            <a:r>
              <a:rPr lang="en-US" altLang="en-US" sz="3200" b="1" dirty="0" err="1">
                <a:latin typeface="Calibri Light" panose="020F0302020204030204" pitchFamily="34" charset="0"/>
              </a:rPr>
              <a:t>tigertech@sharonsd.org</a:t>
            </a:r>
            <a:endParaRPr lang="en-US" altLang="en-US" sz="3200" b="1" dirty="0">
              <a:latin typeface="Calibri Light" panose="020F0302020204030204" pitchFamily="34" charset="0"/>
            </a:endParaRPr>
          </a:p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en-US" altLang="en-US" sz="3200" dirty="0">
                <a:latin typeface="Calibri Light" panose="020F0302020204030204" pitchFamily="34" charset="0"/>
              </a:rPr>
              <a:t>      Website:  </a:t>
            </a:r>
            <a:r>
              <a:rPr lang="en-US" altLang="en-US" sz="3200" b="1" dirty="0" err="1">
                <a:latin typeface="Calibri Light" panose="020F0302020204030204" pitchFamily="34" charset="0"/>
              </a:rPr>
              <a:t>www.tigertechsrobotics.com</a:t>
            </a:r>
            <a:endParaRPr lang="en-US" altLang="en-US" sz="3200" b="1" dirty="0">
              <a:latin typeface="Calibri Light" panose="020F0302020204030204" pitchFamily="34" charset="0"/>
            </a:endParaRPr>
          </a:p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en-US" altLang="en-US" sz="3200" dirty="0">
                <a:latin typeface="Calibri Light" panose="020F0302020204030204" pitchFamily="34" charset="0"/>
              </a:rPr>
              <a:t>     Instagram:</a:t>
            </a:r>
            <a:r>
              <a:rPr lang="en-US" altLang="en-US" sz="3200" b="1" dirty="0">
                <a:latin typeface="Calibri Light" panose="020F0302020204030204" pitchFamily="34" charset="0"/>
              </a:rPr>
              <a:t> Tiger Techs Robotics</a:t>
            </a:r>
          </a:p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en-US" altLang="en-US" sz="3200" dirty="0">
                <a:latin typeface="Calibri Light" panose="020F0302020204030204" pitchFamily="34" charset="0"/>
              </a:rPr>
              <a:t>      Facebook: </a:t>
            </a:r>
            <a:r>
              <a:rPr lang="en-US" altLang="en-US" sz="3200" b="1" dirty="0">
                <a:latin typeface="Calibri Light" panose="020F0302020204030204" pitchFamily="34" charset="0"/>
              </a:rPr>
              <a:t> Sharon Robotics</a:t>
            </a:r>
          </a:p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en-US" altLang="en-US" sz="3200" dirty="0">
                <a:latin typeface="Calibri Light" panose="020F0302020204030204" pitchFamily="34" charset="0"/>
              </a:rPr>
              <a:t>Twitter: Tiger Techs Robotics @</a:t>
            </a:r>
            <a:r>
              <a:rPr lang="en-US" altLang="en-US" sz="3200" dirty="0" err="1">
                <a:latin typeface="Calibri Light" panose="020F0302020204030204" pitchFamily="34" charset="0"/>
              </a:rPr>
              <a:t>FLLTigerTechs</a:t>
            </a:r>
            <a:endParaRPr lang="en-US" altLang="en-US" sz="3200" dirty="0">
              <a:latin typeface="Calibri Light" panose="020F0302020204030204" pitchFamily="34" charset="0"/>
            </a:endParaRPr>
          </a:p>
          <a:p>
            <a:pPr marL="0" indent="0" algn="ctr">
              <a:buNone/>
            </a:pPr>
            <a:endParaRPr lang="en-US" sz="3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807EF12-8B64-E141-8F2A-0764742931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07700"/>
            <a:ext cx="2290575" cy="199293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1A11A10-B27F-C248-A770-66D736F6D4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1425" y="3431483"/>
            <a:ext cx="2290575" cy="1969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161576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Berlin</Template>
  <TotalTime>415</TotalTime>
  <Words>337</Words>
  <Application>Microsoft Macintosh PowerPoint</Application>
  <PresentationFormat>Widescreen</PresentationFormat>
  <Paragraphs>73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Trebuchet MS</vt:lpstr>
      <vt:lpstr>Berlin</vt:lpstr>
      <vt:lpstr>Core Values </vt:lpstr>
      <vt:lpstr>FIRST Core Values</vt:lpstr>
      <vt:lpstr>Core Values Rubric</vt:lpstr>
      <vt:lpstr>FLL Mission Patch- Team Spirit/Identity</vt:lpstr>
      <vt:lpstr>Tiger Techs Mission Patch Example</vt:lpstr>
      <vt:lpstr>FLL Mission Patch- Requirements</vt:lpstr>
      <vt:lpstr>Mission Patch Document</vt:lpstr>
      <vt:lpstr>FLL Mission Patch- Submission</vt:lpstr>
      <vt:lpstr>Contact Info 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Core Values </dc:title>
  <dc:creator>Dave Tomko</dc:creator>
  <cp:lastModifiedBy>Dave Tomko</cp:lastModifiedBy>
  <cp:revision>17</cp:revision>
  <cp:lastPrinted>2018-08-02T04:07:29Z</cp:lastPrinted>
  <dcterms:created xsi:type="dcterms:W3CDTF">2018-07-31T16:56:34Z</dcterms:created>
  <dcterms:modified xsi:type="dcterms:W3CDTF">2018-09-15T10:21:54Z</dcterms:modified>
</cp:coreProperties>
</file>